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Open Sauce" pitchFamily="2" charset="77"/>
      <p:regular r:id="rId15"/>
    </p:embeddedFont>
    <p:embeddedFont>
      <p:font typeface="Open Sauce Bold" pitchFamily="2" charset="77"/>
      <p:regular r:id="rId16"/>
      <p:bold r:id="rId17"/>
    </p:embeddedFont>
    <p:embeddedFont>
      <p:font typeface="Open Sauce Heavy" pitchFamily="2" charset="77"/>
      <p:regular r:id="rId18"/>
      <p:bold r:id="rId19"/>
    </p:embeddedFont>
    <p:embeddedFont>
      <p:font typeface="Playpen Sans Bold" pitchFamily="2" charset="77"/>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047759" y="3749017"/>
            <a:ext cx="3240241" cy="6504134"/>
          </a:xfrm>
          <a:custGeom>
            <a:avLst/>
            <a:gdLst/>
            <a:ahLst/>
            <a:cxnLst/>
            <a:rect l="l" t="t" r="r" b="b"/>
            <a:pathLst>
              <a:path w="3240241" h="6504134">
                <a:moveTo>
                  <a:pt x="0" y="0"/>
                </a:moveTo>
                <a:lnTo>
                  <a:pt x="3240241" y="0"/>
                </a:lnTo>
                <a:lnTo>
                  <a:pt x="3240241" y="6504133"/>
                </a:lnTo>
                <a:lnTo>
                  <a:pt x="0" y="6504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933299" y="-1448305"/>
            <a:ext cx="5354701" cy="13183610"/>
            <a:chOff x="0" y="0"/>
            <a:chExt cx="1410292" cy="3472227"/>
          </a:xfrm>
        </p:grpSpPr>
        <p:sp>
          <p:nvSpPr>
            <p:cNvPr id="4" name="Freeform 4"/>
            <p:cNvSpPr/>
            <p:nvPr/>
          </p:nvSpPr>
          <p:spPr>
            <a:xfrm>
              <a:off x="0" y="0"/>
              <a:ext cx="1410292" cy="3472226"/>
            </a:xfrm>
            <a:custGeom>
              <a:avLst/>
              <a:gdLst/>
              <a:ahLst/>
              <a:cxnLst/>
              <a:rect l="l" t="t" r="r" b="b"/>
              <a:pathLst>
                <a:path w="1410292" h="3472226">
                  <a:moveTo>
                    <a:pt x="0" y="0"/>
                  </a:moveTo>
                  <a:lnTo>
                    <a:pt x="1410292" y="0"/>
                  </a:lnTo>
                  <a:lnTo>
                    <a:pt x="1410292" y="3472226"/>
                  </a:lnTo>
                  <a:lnTo>
                    <a:pt x="0" y="3472226"/>
                  </a:lnTo>
                  <a:close/>
                </a:path>
              </a:pathLst>
            </a:custGeom>
            <a:gradFill rotWithShape="1">
              <a:gsLst>
                <a:gs pos="0">
                  <a:srgbClr val="64457E">
                    <a:alpha val="100000"/>
                  </a:srgbClr>
                </a:gs>
                <a:gs pos="100000">
                  <a:srgbClr val="FFFFFF">
                    <a:alpha val="100000"/>
                  </a:srgbClr>
                </a:gs>
              </a:gsLst>
              <a:lin ang="0"/>
            </a:gradFill>
          </p:spPr>
          <p:txBody>
            <a:bodyPr/>
            <a:lstStyle/>
            <a:p>
              <a:endParaRPr lang="en-US"/>
            </a:p>
          </p:txBody>
        </p:sp>
        <p:sp>
          <p:nvSpPr>
            <p:cNvPr id="5" name="TextBox 5"/>
            <p:cNvSpPr txBox="1"/>
            <p:nvPr/>
          </p:nvSpPr>
          <p:spPr>
            <a:xfrm>
              <a:off x="0" y="-19050"/>
              <a:ext cx="1410292" cy="349127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9992902" y="4475844"/>
            <a:ext cx="5880793" cy="5880793"/>
          </a:xfrm>
          <a:custGeom>
            <a:avLst/>
            <a:gdLst/>
            <a:ahLst/>
            <a:cxnLst/>
            <a:rect l="l" t="t" r="r" b="b"/>
            <a:pathLst>
              <a:path w="5880793" h="5880793">
                <a:moveTo>
                  <a:pt x="0" y="0"/>
                </a:moveTo>
                <a:lnTo>
                  <a:pt x="5880793" y="0"/>
                </a:lnTo>
                <a:lnTo>
                  <a:pt x="5880793" y="5880793"/>
                </a:lnTo>
                <a:lnTo>
                  <a:pt x="0" y="588079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7" name="Group 7"/>
          <p:cNvGrpSpPr/>
          <p:nvPr/>
        </p:nvGrpSpPr>
        <p:grpSpPr>
          <a:xfrm>
            <a:off x="10420286" y="4903237"/>
            <a:ext cx="5026026" cy="5026006"/>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31282" b="-18991"/>
              </a:stretch>
            </a:blipFill>
          </p:spPr>
          <p:txBody>
            <a:bodyPr/>
            <a:lstStyle/>
            <a:p>
              <a:endParaRPr lang="en-US"/>
            </a:p>
          </p:txBody>
        </p:sp>
      </p:grpSp>
      <p:grpSp>
        <p:nvGrpSpPr>
          <p:cNvPr id="9" name="Group 9"/>
          <p:cNvGrpSpPr/>
          <p:nvPr/>
        </p:nvGrpSpPr>
        <p:grpSpPr>
          <a:xfrm>
            <a:off x="558846" y="2035898"/>
            <a:ext cx="80882" cy="4879892"/>
            <a:chOff x="0" y="0"/>
            <a:chExt cx="15551" cy="938233"/>
          </a:xfrm>
        </p:grpSpPr>
        <p:sp>
          <p:nvSpPr>
            <p:cNvPr id="10" name="Freeform 10"/>
            <p:cNvSpPr/>
            <p:nvPr/>
          </p:nvSpPr>
          <p:spPr>
            <a:xfrm>
              <a:off x="0" y="0"/>
              <a:ext cx="15551" cy="938233"/>
            </a:xfrm>
            <a:custGeom>
              <a:avLst/>
              <a:gdLst/>
              <a:ahLst/>
              <a:cxnLst/>
              <a:rect l="l" t="t" r="r" b="b"/>
              <a:pathLst>
                <a:path w="15551" h="938233">
                  <a:moveTo>
                    <a:pt x="0" y="0"/>
                  </a:moveTo>
                  <a:lnTo>
                    <a:pt x="15551" y="0"/>
                  </a:lnTo>
                  <a:lnTo>
                    <a:pt x="15551" y="938233"/>
                  </a:lnTo>
                  <a:lnTo>
                    <a:pt x="0" y="938233"/>
                  </a:lnTo>
                  <a:close/>
                </a:path>
              </a:pathLst>
            </a:custGeom>
            <a:solidFill>
              <a:srgbClr val="123D33"/>
            </a:solidFill>
            <a:ln cap="sq">
              <a:noFill/>
              <a:prstDash val="solid"/>
              <a:miter/>
            </a:ln>
          </p:spPr>
          <p:txBody>
            <a:bodyPr/>
            <a:lstStyle/>
            <a:p>
              <a:endParaRPr lang="en-US"/>
            </a:p>
          </p:txBody>
        </p:sp>
        <p:sp>
          <p:nvSpPr>
            <p:cNvPr id="11" name="TextBox 11"/>
            <p:cNvSpPr txBox="1"/>
            <p:nvPr/>
          </p:nvSpPr>
          <p:spPr>
            <a:xfrm>
              <a:off x="0" y="-19050"/>
              <a:ext cx="15551" cy="95728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096883" y="1893023"/>
            <a:ext cx="11436366" cy="1346108"/>
          </a:xfrm>
          <a:prstGeom prst="rect">
            <a:avLst/>
          </a:prstGeom>
        </p:spPr>
        <p:txBody>
          <a:bodyPr lIns="0" tIns="0" rIns="0" bIns="0" rtlCol="0" anchor="t">
            <a:spAutoFit/>
          </a:bodyPr>
          <a:lstStyle/>
          <a:p>
            <a:pPr algn="l">
              <a:lnSpc>
                <a:spcPts val="11068"/>
              </a:lnSpc>
            </a:pPr>
            <a:r>
              <a:rPr lang="en-US" sz="7906" b="1" spc="-158">
                <a:solidFill>
                  <a:srgbClr val="191919"/>
                </a:solidFill>
                <a:latin typeface="Open Sauce Bold"/>
                <a:ea typeface="Open Sauce Bold"/>
                <a:cs typeface="Open Sauce Bold"/>
                <a:sym typeface="Open Sauce Bold"/>
              </a:rPr>
              <a:t>Services and Supports</a:t>
            </a:r>
          </a:p>
        </p:txBody>
      </p:sp>
      <p:sp>
        <p:nvSpPr>
          <p:cNvPr id="13" name="TextBox 13"/>
          <p:cNvSpPr txBox="1"/>
          <p:nvPr/>
        </p:nvSpPr>
        <p:spPr>
          <a:xfrm>
            <a:off x="1039583" y="3531572"/>
            <a:ext cx="8686979" cy="3384218"/>
          </a:xfrm>
          <a:prstGeom prst="rect">
            <a:avLst/>
          </a:prstGeom>
        </p:spPr>
        <p:txBody>
          <a:bodyPr lIns="0" tIns="0" rIns="0" bIns="0" rtlCol="0" anchor="t">
            <a:spAutoFit/>
          </a:bodyPr>
          <a:lstStyle/>
          <a:p>
            <a:pPr algn="l">
              <a:lnSpc>
                <a:spcPts val="13546"/>
              </a:lnSpc>
            </a:pPr>
            <a:r>
              <a:rPr lang="en-US" sz="9675" b="1" spc="-193">
                <a:solidFill>
                  <a:srgbClr val="191919"/>
                </a:solidFill>
                <a:latin typeface="Open Sauce Heavy"/>
                <a:ea typeface="Open Sauce Heavy"/>
                <a:cs typeface="Open Sauce Heavy"/>
                <a:sym typeface="Open Sauce Heavy"/>
              </a:rPr>
              <a:t>How can we create more? </a:t>
            </a:r>
          </a:p>
        </p:txBody>
      </p:sp>
      <p:sp>
        <p:nvSpPr>
          <p:cNvPr id="14" name="TextBox 14"/>
          <p:cNvSpPr txBox="1"/>
          <p:nvPr/>
        </p:nvSpPr>
        <p:spPr>
          <a:xfrm>
            <a:off x="558846" y="7872661"/>
            <a:ext cx="9290945" cy="689556"/>
          </a:xfrm>
          <a:prstGeom prst="rect">
            <a:avLst/>
          </a:prstGeom>
        </p:spPr>
        <p:txBody>
          <a:bodyPr lIns="0" tIns="0" rIns="0" bIns="0" rtlCol="0" anchor="t">
            <a:spAutoFit/>
          </a:bodyPr>
          <a:lstStyle/>
          <a:p>
            <a:pPr algn="l">
              <a:lnSpc>
                <a:spcPts val="5704"/>
              </a:lnSpc>
            </a:pPr>
            <a:r>
              <a:rPr lang="en-US" sz="4104" spc="328">
                <a:solidFill>
                  <a:srgbClr val="191919"/>
                </a:solidFill>
                <a:latin typeface="Open Sauce"/>
                <a:ea typeface="Open Sauce"/>
                <a:cs typeface="Open Sauce"/>
                <a:sym typeface="Open Sauce"/>
              </a:rPr>
              <a:t>Presented by: Julie Clark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565405" y="1865702"/>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The strengths in our current services: </a:t>
            </a:r>
          </a:p>
        </p:txBody>
      </p:sp>
      <p:sp>
        <p:nvSpPr>
          <p:cNvPr id="13" name="TextBox 13"/>
          <p:cNvSpPr txBox="1"/>
          <p:nvPr/>
        </p:nvSpPr>
        <p:spPr>
          <a:xfrm>
            <a:off x="2043201" y="4276591"/>
            <a:ext cx="14181092" cy="3851544"/>
          </a:xfrm>
          <a:prstGeom prst="rect">
            <a:avLst/>
          </a:prstGeom>
        </p:spPr>
        <p:txBody>
          <a:bodyPr lIns="0" tIns="0" rIns="0" bIns="0" rtlCol="0" anchor="t">
            <a:spAutoFit/>
          </a:bodyPr>
          <a:lstStyle/>
          <a:p>
            <a:pPr algn="ctr">
              <a:lnSpc>
                <a:spcPts val="7685"/>
              </a:lnSpc>
            </a:pPr>
            <a:r>
              <a:rPr lang="en-US" sz="5489">
                <a:solidFill>
                  <a:srgbClr val="000000"/>
                </a:solidFill>
                <a:latin typeface="Open Sauce"/>
                <a:ea typeface="Open Sauce"/>
                <a:cs typeface="Open Sauce"/>
                <a:sym typeface="Open Sauce"/>
              </a:rPr>
              <a:t>The strength in our current services are </a:t>
            </a:r>
            <a:r>
              <a:rPr lang="en-US" sz="5489" b="1">
                <a:solidFill>
                  <a:srgbClr val="000000"/>
                </a:solidFill>
                <a:latin typeface="Open Sauce Bold"/>
                <a:ea typeface="Open Sauce Bold"/>
                <a:cs typeface="Open Sauce Bold"/>
                <a:sym typeface="Open Sauce Bold"/>
              </a:rPr>
              <a:t>self-advocates</a:t>
            </a:r>
            <a:r>
              <a:rPr lang="en-US" sz="5489">
                <a:solidFill>
                  <a:srgbClr val="000000"/>
                </a:solidFill>
                <a:latin typeface="Open Sauce"/>
                <a:ea typeface="Open Sauce"/>
                <a:cs typeface="Open Sauce"/>
                <a:sym typeface="Open Sauce"/>
              </a:rPr>
              <a:t> and their voices sharing what is working in services and what is not.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77938" y="3485678"/>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1248744" y="6723668"/>
            <a:ext cx="3357355" cy="647969"/>
          </a:xfrm>
          <a:custGeom>
            <a:avLst/>
            <a:gdLst/>
            <a:ahLst/>
            <a:cxnLst/>
            <a:rect l="l" t="t" r="r" b="b"/>
            <a:pathLst>
              <a:path w="3357355" h="647969">
                <a:moveTo>
                  <a:pt x="0" y="0"/>
                </a:moveTo>
                <a:lnTo>
                  <a:pt x="3357355" y="0"/>
                </a:lnTo>
                <a:lnTo>
                  <a:pt x="3357355" y="647969"/>
                </a:lnTo>
                <a:lnTo>
                  <a:pt x="0" y="647969"/>
                </a:lnTo>
                <a:lnTo>
                  <a:pt x="0" y="0"/>
                </a:lnTo>
                <a:close/>
              </a:path>
            </a:pathLst>
          </a:custGeom>
          <a:blipFill>
            <a:blip r:embed="rId3"/>
            <a:stretch>
              <a:fillRect/>
            </a:stretch>
          </a:blipFill>
        </p:spPr>
        <p:txBody>
          <a:bodyPr/>
          <a:lstStyle/>
          <a:p>
            <a:endParaRPr lang="en-US"/>
          </a:p>
        </p:txBody>
      </p:sp>
      <p:sp>
        <p:nvSpPr>
          <p:cNvPr id="13" name="Freeform 13"/>
          <p:cNvSpPr/>
          <p:nvPr/>
        </p:nvSpPr>
        <p:spPr>
          <a:xfrm>
            <a:off x="5047526" y="6276482"/>
            <a:ext cx="1936837" cy="1375154"/>
          </a:xfrm>
          <a:custGeom>
            <a:avLst/>
            <a:gdLst/>
            <a:ahLst/>
            <a:cxnLst/>
            <a:rect l="l" t="t" r="r" b="b"/>
            <a:pathLst>
              <a:path w="1936837" h="1375154">
                <a:moveTo>
                  <a:pt x="0" y="0"/>
                </a:moveTo>
                <a:lnTo>
                  <a:pt x="1936837" y="0"/>
                </a:lnTo>
                <a:lnTo>
                  <a:pt x="1936837" y="1375155"/>
                </a:lnTo>
                <a:lnTo>
                  <a:pt x="0" y="1375155"/>
                </a:lnTo>
                <a:lnTo>
                  <a:pt x="0" y="0"/>
                </a:lnTo>
                <a:close/>
              </a:path>
            </a:pathLst>
          </a:custGeom>
          <a:blipFill>
            <a:blip r:embed="rId4"/>
            <a:stretch>
              <a:fillRect/>
            </a:stretch>
          </a:blipFill>
        </p:spPr>
        <p:txBody>
          <a:bodyPr/>
          <a:lstStyle/>
          <a:p>
            <a:endParaRPr lang="en-US"/>
          </a:p>
        </p:txBody>
      </p:sp>
      <p:sp>
        <p:nvSpPr>
          <p:cNvPr id="14" name="Freeform 14"/>
          <p:cNvSpPr/>
          <p:nvPr/>
        </p:nvSpPr>
        <p:spPr>
          <a:xfrm>
            <a:off x="7425790" y="6192734"/>
            <a:ext cx="1718210" cy="1364461"/>
          </a:xfrm>
          <a:custGeom>
            <a:avLst/>
            <a:gdLst/>
            <a:ahLst/>
            <a:cxnLst/>
            <a:rect l="l" t="t" r="r" b="b"/>
            <a:pathLst>
              <a:path w="1718210" h="1364461">
                <a:moveTo>
                  <a:pt x="0" y="0"/>
                </a:moveTo>
                <a:lnTo>
                  <a:pt x="1718210" y="0"/>
                </a:lnTo>
                <a:lnTo>
                  <a:pt x="1718210" y="1364461"/>
                </a:lnTo>
                <a:lnTo>
                  <a:pt x="0" y="1364461"/>
                </a:lnTo>
                <a:lnTo>
                  <a:pt x="0" y="0"/>
                </a:lnTo>
                <a:close/>
              </a:path>
            </a:pathLst>
          </a:custGeom>
          <a:blipFill>
            <a:blip r:embed="rId5"/>
            <a:stretch>
              <a:fillRect/>
            </a:stretch>
          </a:blipFill>
        </p:spPr>
        <p:txBody>
          <a:bodyPr/>
          <a:lstStyle/>
          <a:p>
            <a:endParaRPr lang="en-US"/>
          </a:p>
        </p:txBody>
      </p:sp>
      <p:sp>
        <p:nvSpPr>
          <p:cNvPr id="15" name="Freeform 15"/>
          <p:cNvSpPr/>
          <p:nvPr/>
        </p:nvSpPr>
        <p:spPr>
          <a:xfrm>
            <a:off x="13012411" y="6484951"/>
            <a:ext cx="4013601" cy="1125402"/>
          </a:xfrm>
          <a:custGeom>
            <a:avLst/>
            <a:gdLst/>
            <a:ahLst/>
            <a:cxnLst/>
            <a:rect l="l" t="t" r="r" b="b"/>
            <a:pathLst>
              <a:path w="4013601" h="1125402">
                <a:moveTo>
                  <a:pt x="0" y="0"/>
                </a:moveTo>
                <a:lnTo>
                  <a:pt x="4013601" y="0"/>
                </a:lnTo>
                <a:lnTo>
                  <a:pt x="4013601" y="1125402"/>
                </a:lnTo>
                <a:lnTo>
                  <a:pt x="0" y="1125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9744191" y="6276482"/>
            <a:ext cx="2668144" cy="1293324"/>
          </a:xfrm>
          <a:custGeom>
            <a:avLst/>
            <a:gdLst/>
            <a:ahLst/>
            <a:cxnLst/>
            <a:rect l="l" t="t" r="r" b="b"/>
            <a:pathLst>
              <a:path w="2668144" h="1293324">
                <a:moveTo>
                  <a:pt x="0" y="0"/>
                </a:moveTo>
                <a:lnTo>
                  <a:pt x="2668145" y="0"/>
                </a:lnTo>
                <a:lnTo>
                  <a:pt x="2668145" y="1293324"/>
                </a:lnTo>
                <a:lnTo>
                  <a:pt x="0" y="1293324"/>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1403069" y="3709904"/>
            <a:ext cx="15622944" cy="1773347"/>
          </a:xfrm>
          <a:prstGeom prst="rect">
            <a:avLst/>
          </a:prstGeom>
        </p:spPr>
        <p:txBody>
          <a:bodyPr lIns="0" tIns="0" rIns="0" bIns="0" rtlCol="0" anchor="t">
            <a:spAutoFit/>
          </a:bodyPr>
          <a:lstStyle/>
          <a:p>
            <a:pPr algn="ctr">
              <a:lnSpc>
                <a:spcPts val="4764"/>
              </a:lnSpc>
            </a:pPr>
            <a:r>
              <a:rPr lang="en-US" sz="3403">
                <a:solidFill>
                  <a:srgbClr val="000000"/>
                </a:solidFill>
                <a:latin typeface="Open Sauce"/>
                <a:ea typeface="Open Sauce"/>
                <a:cs typeface="Open Sauce"/>
                <a:sym typeface="Open Sauce"/>
              </a:rPr>
              <a:t>We can help create more services by advocating to our elected officials to fund DD services. There are many advocacy groups in Washington that help individuals with I/DD and their families use their voice to advocate! </a:t>
            </a:r>
          </a:p>
        </p:txBody>
      </p:sp>
      <p:sp>
        <p:nvSpPr>
          <p:cNvPr id="18" name="TextBox 18"/>
          <p:cNvSpPr txBox="1"/>
          <p:nvPr/>
        </p:nvSpPr>
        <p:spPr>
          <a:xfrm>
            <a:off x="1565405" y="1777869"/>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How to create more services: </a:t>
            </a:r>
          </a:p>
        </p:txBody>
      </p:sp>
      <p:sp>
        <p:nvSpPr>
          <p:cNvPr id="19" name="TextBox 19"/>
          <p:cNvSpPr txBox="1"/>
          <p:nvPr/>
        </p:nvSpPr>
        <p:spPr>
          <a:xfrm>
            <a:off x="1752600" y="8083337"/>
            <a:ext cx="14404848" cy="700208"/>
          </a:xfrm>
          <a:prstGeom prst="rect">
            <a:avLst/>
          </a:prstGeom>
        </p:spPr>
        <p:txBody>
          <a:bodyPr lIns="0" tIns="0" rIns="0" bIns="0" rtlCol="0" anchor="t">
            <a:spAutoFit/>
          </a:bodyPr>
          <a:lstStyle/>
          <a:p>
            <a:pPr algn="ctr">
              <a:lnSpc>
                <a:spcPts val="5779"/>
              </a:lnSpc>
            </a:pPr>
            <a:r>
              <a:rPr lang="en-US" sz="4128" dirty="0">
                <a:solidFill>
                  <a:srgbClr val="000000"/>
                </a:solidFill>
                <a:latin typeface="Open Sauce"/>
                <a:ea typeface="Open Sauce"/>
                <a:cs typeface="Open Sauce"/>
                <a:sym typeface="Open Sauce"/>
              </a:rPr>
              <a:t>...and more!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249945"/>
            <a:ext cx="16332123" cy="5991501"/>
            <a:chOff x="0" y="0"/>
            <a:chExt cx="4301465" cy="1578008"/>
          </a:xfrm>
        </p:grpSpPr>
        <p:sp>
          <p:nvSpPr>
            <p:cNvPr id="10" name="Freeform 10"/>
            <p:cNvSpPr/>
            <p:nvPr/>
          </p:nvSpPr>
          <p:spPr>
            <a:xfrm>
              <a:off x="0" y="0"/>
              <a:ext cx="4301465" cy="1578009"/>
            </a:xfrm>
            <a:custGeom>
              <a:avLst/>
              <a:gdLst/>
              <a:ahLst/>
              <a:cxnLst/>
              <a:rect l="l" t="t" r="r" b="b"/>
              <a:pathLst>
                <a:path w="4301465" h="1578009">
                  <a:moveTo>
                    <a:pt x="11851" y="0"/>
                  </a:moveTo>
                  <a:lnTo>
                    <a:pt x="4289614" y="0"/>
                  </a:lnTo>
                  <a:cubicBezTo>
                    <a:pt x="4292757" y="0"/>
                    <a:pt x="4295771" y="1249"/>
                    <a:pt x="4297993" y="3471"/>
                  </a:cubicBezTo>
                  <a:cubicBezTo>
                    <a:pt x="4300216" y="5693"/>
                    <a:pt x="4301465" y="8708"/>
                    <a:pt x="4301465" y="11851"/>
                  </a:cubicBezTo>
                  <a:lnTo>
                    <a:pt x="4301465" y="1566158"/>
                  </a:lnTo>
                  <a:cubicBezTo>
                    <a:pt x="4301465" y="1572703"/>
                    <a:pt x="4296159" y="1578009"/>
                    <a:pt x="4289614" y="1578009"/>
                  </a:cubicBezTo>
                  <a:lnTo>
                    <a:pt x="11851" y="1578009"/>
                  </a:lnTo>
                  <a:cubicBezTo>
                    <a:pt x="8708" y="1578009"/>
                    <a:pt x="5693" y="1576760"/>
                    <a:pt x="3471" y="1574538"/>
                  </a:cubicBezTo>
                  <a:cubicBezTo>
                    <a:pt x="1249" y="1572315"/>
                    <a:pt x="0" y="1569301"/>
                    <a:pt x="0" y="1566158"/>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59705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9784493" y="3452753"/>
            <a:ext cx="6273628" cy="4400343"/>
          </a:xfrm>
          <a:custGeom>
            <a:avLst/>
            <a:gdLst/>
            <a:ahLst/>
            <a:cxnLst/>
            <a:rect l="l" t="t" r="r" b="b"/>
            <a:pathLst>
              <a:path w="6273628" h="4400343">
                <a:moveTo>
                  <a:pt x="0" y="0"/>
                </a:moveTo>
                <a:lnTo>
                  <a:pt x="6273628" y="0"/>
                </a:lnTo>
                <a:lnTo>
                  <a:pt x="6273628" y="4400343"/>
                </a:lnTo>
                <a:lnTo>
                  <a:pt x="0" y="4400343"/>
                </a:lnTo>
                <a:lnTo>
                  <a:pt x="0" y="0"/>
                </a:lnTo>
                <a:close/>
              </a:path>
            </a:pathLst>
          </a:custGeom>
          <a:blipFill>
            <a:blip r:embed="rId3"/>
            <a:stretch>
              <a:fillRect l="-13571" t="-23877" r="-11550" b="-25745"/>
            </a:stretch>
          </a:blipFill>
        </p:spPr>
        <p:txBody>
          <a:bodyPr/>
          <a:lstStyle/>
          <a:p>
            <a:endParaRPr lang="en-US"/>
          </a:p>
        </p:txBody>
      </p:sp>
      <p:sp>
        <p:nvSpPr>
          <p:cNvPr id="13" name="Freeform 13"/>
          <p:cNvSpPr/>
          <p:nvPr/>
        </p:nvSpPr>
        <p:spPr>
          <a:xfrm>
            <a:off x="8393697" y="7705116"/>
            <a:ext cx="4527609" cy="1409218"/>
          </a:xfrm>
          <a:custGeom>
            <a:avLst/>
            <a:gdLst/>
            <a:ahLst/>
            <a:cxnLst/>
            <a:rect l="l" t="t" r="r" b="b"/>
            <a:pathLst>
              <a:path w="4527609" h="1409218">
                <a:moveTo>
                  <a:pt x="0" y="0"/>
                </a:moveTo>
                <a:lnTo>
                  <a:pt x="4527610" y="0"/>
                </a:lnTo>
                <a:lnTo>
                  <a:pt x="4527610" y="1409219"/>
                </a:lnTo>
                <a:lnTo>
                  <a:pt x="0" y="14092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565405" y="1342566"/>
            <a:ext cx="15136684" cy="1711247"/>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How we can improve the current services we have: </a:t>
            </a:r>
          </a:p>
        </p:txBody>
      </p:sp>
      <p:sp>
        <p:nvSpPr>
          <p:cNvPr id="15" name="TextBox 15"/>
          <p:cNvSpPr txBox="1"/>
          <p:nvPr/>
        </p:nvSpPr>
        <p:spPr>
          <a:xfrm>
            <a:off x="1489258" y="3386078"/>
            <a:ext cx="7644488" cy="4264211"/>
          </a:xfrm>
          <a:prstGeom prst="rect">
            <a:avLst/>
          </a:prstGeom>
        </p:spPr>
        <p:txBody>
          <a:bodyPr lIns="0" tIns="0" rIns="0" bIns="0" rtlCol="0" anchor="t">
            <a:spAutoFit/>
          </a:bodyPr>
          <a:lstStyle/>
          <a:p>
            <a:pPr algn="ctr">
              <a:lnSpc>
                <a:spcPts val="4854"/>
              </a:lnSpc>
            </a:pPr>
            <a:r>
              <a:rPr lang="en-US" sz="3467">
                <a:solidFill>
                  <a:srgbClr val="000000"/>
                </a:solidFill>
                <a:latin typeface="Open Sauce"/>
                <a:ea typeface="Open Sauce"/>
                <a:cs typeface="Open Sauce"/>
                <a:sym typeface="Open Sauce"/>
              </a:rPr>
              <a:t>It is important that we advocate and speak to the elected officials about why DD services matter! Joining organizations and reaching out to your elected officials is a great way to help improve the quality of services and create new services. </a:t>
            </a:r>
          </a:p>
        </p:txBody>
      </p:sp>
      <p:sp>
        <p:nvSpPr>
          <p:cNvPr id="16" name="TextBox 16"/>
          <p:cNvSpPr txBox="1"/>
          <p:nvPr/>
        </p:nvSpPr>
        <p:spPr>
          <a:xfrm>
            <a:off x="1143000" y="8459340"/>
            <a:ext cx="7634801" cy="553183"/>
          </a:xfrm>
          <a:prstGeom prst="rect">
            <a:avLst/>
          </a:prstGeom>
        </p:spPr>
        <p:txBody>
          <a:bodyPr lIns="0" tIns="0" rIns="0" bIns="0" rtlCol="0" anchor="t">
            <a:spAutoFit/>
          </a:bodyPr>
          <a:lstStyle/>
          <a:p>
            <a:pPr algn="ctr">
              <a:lnSpc>
                <a:spcPts val="4567"/>
              </a:lnSpc>
            </a:pPr>
            <a:r>
              <a:rPr lang="en-US" sz="3262" b="1" dirty="0">
                <a:solidFill>
                  <a:srgbClr val="000000"/>
                </a:solidFill>
                <a:latin typeface="Playpen Sans Bold"/>
                <a:ea typeface="Playpen Sans Bold"/>
                <a:cs typeface="Playpen Sans Bold"/>
                <a:sym typeface="Playpen Sans Bold"/>
              </a:rPr>
              <a:t>With Senator Patty Murray!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249945"/>
            <a:ext cx="16332123" cy="5991501"/>
            <a:chOff x="0" y="0"/>
            <a:chExt cx="4301465" cy="1578008"/>
          </a:xfrm>
        </p:grpSpPr>
        <p:sp>
          <p:nvSpPr>
            <p:cNvPr id="10" name="Freeform 10"/>
            <p:cNvSpPr/>
            <p:nvPr/>
          </p:nvSpPr>
          <p:spPr>
            <a:xfrm>
              <a:off x="0" y="0"/>
              <a:ext cx="4301465" cy="1578009"/>
            </a:xfrm>
            <a:custGeom>
              <a:avLst/>
              <a:gdLst/>
              <a:ahLst/>
              <a:cxnLst/>
              <a:rect l="l" t="t" r="r" b="b"/>
              <a:pathLst>
                <a:path w="4301465" h="1578009">
                  <a:moveTo>
                    <a:pt x="11851" y="0"/>
                  </a:moveTo>
                  <a:lnTo>
                    <a:pt x="4289614" y="0"/>
                  </a:lnTo>
                  <a:cubicBezTo>
                    <a:pt x="4292757" y="0"/>
                    <a:pt x="4295771" y="1249"/>
                    <a:pt x="4297993" y="3471"/>
                  </a:cubicBezTo>
                  <a:cubicBezTo>
                    <a:pt x="4300216" y="5693"/>
                    <a:pt x="4301465" y="8708"/>
                    <a:pt x="4301465" y="11851"/>
                  </a:cubicBezTo>
                  <a:lnTo>
                    <a:pt x="4301465" y="1566158"/>
                  </a:lnTo>
                  <a:cubicBezTo>
                    <a:pt x="4301465" y="1572703"/>
                    <a:pt x="4296159" y="1578009"/>
                    <a:pt x="4289614" y="1578009"/>
                  </a:cubicBezTo>
                  <a:lnTo>
                    <a:pt x="11851" y="1578009"/>
                  </a:lnTo>
                  <a:cubicBezTo>
                    <a:pt x="8708" y="1578009"/>
                    <a:pt x="5693" y="1576760"/>
                    <a:pt x="3471" y="1574538"/>
                  </a:cubicBezTo>
                  <a:cubicBezTo>
                    <a:pt x="1249" y="1572315"/>
                    <a:pt x="0" y="1569301"/>
                    <a:pt x="0" y="1566158"/>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59705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565405" y="1777869"/>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Let’s Talk! </a:t>
            </a:r>
          </a:p>
        </p:txBody>
      </p:sp>
      <p:sp>
        <p:nvSpPr>
          <p:cNvPr id="13" name="TextBox 13"/>
          <p:cNvSpPr txBox="1"/>
          <p:nvPr/>
        </p:nvSpPr>
        <p:spPr>
          <a:xfrm>
            <a:off x="1743142" y="3668282"/>
            <a:ext cx="14958947" cy="4487823"/>
          </a:xfrm>
          <a:prstGeom prst="rect">
            <a:avLst/>
          </a:prstGeom>
        </p:spPr>
        <p:txBody>
          <a:bodyPr lIns="0" tIns="0" rIns="0" bIns="0" rtlCol="0" anchor="t">
            <a:spAutoFit/>
          </a:bodyPr>
          <a:lstStyle/>
          <a:p>
            <a:pPr algn="ctr">
              <a:lnSpc>
                <a:spcPts val="8997"/>
              </a:lnSpc>
            </a:pPr>
            <a:r>
              <a:rPr lang="en-US" sz="6426" dirty="0">
                <a:solidFill>
                  <a:srgbClr val="000000"/>
                </a:solidFill>
                <a:latin typeface="Open Sauce"/>
                <a:ea typeface="Open Sauce"/>
                <a:cs typeface="Open Sauce"/>
                <a:sym typeface="Open Sauce"/>
              </a:rPr>
              <a:t>Now, let’s have a discussion!</a:t>
            </a:r>
          </a:p>
          <a:p>
            <a:pPr algn="ctr">
              <a:lnSpc>
                <a:spcPts val="8997"/>
              </a:lnSpc>
            </a:pPr>
            <a:r>
              <a:rPr lang="en-US" sz="6426" b="1" dirty="0">
                <a:solidFill>
                  <a:srgbClr val="000000"/>
                </a:solidFill>
                <a:latin typeface="Open Sauce Bold"/>
                <a:ea typeface="Open Sauce Bold"/>
                <a:cs typeface="Open Sauce Bold"/>
                <a:sym typeface="Open Sauce Bold"/>
              </a:rPr>
              <a:t> </a:t>
            </a:r>
          </a:p>
          <a:p>
            <a:pPr algn="ctr">
              <a:lnSpc>
                <a:spcPts val="8997"/>
              </a:lnSpc>
            </a:pPr>
            <a:r>
              <a:rPr lang="en-US" sz="6426" b="1" dirty="0">
                <a:solidFill>
                  <a:srgbClr val="000000"/>
                </a:solidFill>
                <a:latin typeface="Open Sauce Bold"/>
                <a:ea typeface="Open Sauce Bold"/>
                <a:cs typeface="Open Sauce Bold"/>
                <a:sym typeface="Open Sauce Bold"/>
              </a:rPr>
              <a:t>What ideas do you have for creating more services in your community?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2010764" y="4222325"/>
            <a:ext cx="13683595" cy="4294710"/>
          </a:xfrm>
          <a:prstGeom prst="rect">
            <a:avLst/>
          </a:prstGeom>
        </p:spPr>
        <p:txBody>
          <a:bodyPr lIns="0" tIns="0" rIns="0" bIns="0" rtlCol="0" anchor="t">
            <a:spAutoFit/>
          </a:bodyPr>
          <a:lstStyle/>
          <a:p>
            <a:pPr algn="ctr">
              <a:lnSpc>
                <a:spcPts val="6857"/>
              </a:lnSpc>
            </a:pPr>
            <a:r>
              <a:rPr lang="en-US" sz="4285">
                <a:solidFill>
                  <a:srgbClr val="191919"/>
                </a:solidFill>
                <a:latin typeface="Open Sauce"/>
                <a:ea typeface="Open Sauce"/>
                <a:cs typeface="Open Sauce"/>
                <a:sym typeface="Open Sauce"/>
              </a:rPr>
              <a:t>Hi, my name is Julie Clark, and I live in Olympia, Washington. I am the chair of public policy for the Washington State Developmental Disabilities Council. I am here to present on Services and Supports, how can we create more? </a:t>
            </a:r>
          </a:p>
        </p:txBody>
      </p:sp>
      <p:sp>
        <p:nvSpPr>
          <p:cNvPr id="13" name="TextBox 13"/>
          <p:cNvSpPr txBox="1"/>
          <p:nvPr/>
        </p:nvSpPr>
        <p:spPr>
          <a:xfrm>
            <a:off x="1430745" y="1730326"/>
            <a:ext cx="14843634" cy="926203"/>
          </a:xfrm>
          <a:prstGeom prst="rect">
            <a:avLst/>
          </a:prstGeom>
        </p:spPr>
        <p:txBody>
          <a:bodyPr lIns="0" tIns="0" rIns="0" bIns="0" rtlCol="0" anchor="t">
            <a:spAutoFit/>
          </a:bodyPr>
          <a:lstStyle/>
          <a:p>
            <a:pPr marL="0" lvl="0" indent="0" algn="ctr">
              <a:lnSpc>
                <a:spcPts val="7605"/>
              </a:lnSpc>
              <a:spcBef>
                <a:spcPct val="0"/>
              </a:spcBef>
            </a:pPr>
            <a:r>
              <a:rPr lang="en-US" sz="5432" b="1" spc="-108">
                <a:solidFill>
                  <a:srgbClr val="FFFFFF"/>
                </a:solidFill>
                <a:latin typeface="Open Sauce Bold"/>
                <a:ea typeface="Open Sauce Bold"/>
                <a:cs typeface="Open Sauce Bold"/>
                <a:sym typeface="Open Sauce Bold"/>
              </a:rPr>
              <a:t>About 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1210017" y="4369882"/>
            <a:ext cx="5780158" cy="4097946"/>
          </a:xfrm>
          <a:custGeom>
            <a:avLst/>
            <a:gdLst/>
            <a:ahLst/>
            <a:cxnLst/>
            <a:rect l="l" t="t" r="r" b="b"/>
            <a:pathLst>
              <a:path w="5780158" h="4097946">
                <a:moveTo>
                  <a:pt x="0" y="0"/>
                </a:moveTo>
                <a:lnTo>
                  <a:pt x="5780158" y="0"/>
                </a:lnTo>
                <a:lnTo>
                  <a:pt x="5780158" y="4097947"/>
                </a:lnTo>
                <a:lnTo>
                  <a:pt x="0" y="4097947"/>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7198376" y="3869859"/>
            <a:ext cx="9842699" cy="4974168"/>
          </a:xfrm>
          <a:prstGeom prst="rect">
            <a:avLst/>
          </a:prstGeom>
        </p:spPr>
        <p:txBody>
          <a:bodyPr lIns="0" tIns="0" rIns="0" bIns="0" rtlCol="0" anchor="t">
            <a:spAutoFit/>
          </a:bodyPr>
          <a:lstStyle/>
          <a:p>
            <a:pPr algn="ctr">
              <a:lnSpc>
                <a:spcPts val="4932"/>
              </a:lnSpc>
            </a:pPr>
            <a:r>
              <a:rPr lang="en-US" sz="3082">
                <a:solidFill>
                  <a:srgbClr val="191919"/>
                </a:solidFill>
                <a:latin typeface="Open Sauce"/>
                <a:ea typeface="Open Sauce"/>
                <a:cs typeface="Open Sauce"/>
                <a:sym typeface="Open Sauce"/>
              </a:rPr>
              <a:t>Being in Kokua Services because they stood by me when I needed them to. </a:t>
            </a:r>
          </a:p>
          <a:p>
            <a:pPr algn="ctr">
              <a:lnSpc>
                <a:spcPts val="4932"/>
              </a:lnSpc>
            </a:pPr>
            <a:endParaRPr lang="en-US" sz="3082">
              <a:solidFill>
                <a:srgbClr val="191919"/>
              </a:solidFill>
              <a:latin typeface="Open Sauce"/>
              <a:ea typeface="Open Sauce"/>
              <a:cs typeface="Open Sauce"/>
              <a:sym typeface="Open Sauce"/>
            </a:endParaRPr>
          </a:p>
          <a:p>
            <a:pPr algn="ctr">
              <a:lnSpc>
                <a:spcPts val="4932"/>
              </a:lnSpc>
            </a:pPr>
            <a:r>
              <a:rPr lang="en-US" sz="3082">
                <a:solidFill>
                  <a:srgbClr val="191919"/>
                </a:solidFill>
                <a:latin typeface="Open Sauce"/>
                <a:ea typeface="Open Sauce"/>
                <a:cs typeface="Open Sauce"/>
                <a:sym typeface="Open Sauce"/>
              </a:rPr>
              <a:t>Kokua is a non-profit, residential support agency that serves adults with disabilities in the Thurston County area. Local and dedicated services like Kokua can help improve the lives of people with intellectual and developmental disabilities. </a:t>
            </a:r>
          </a:p>
        </p:txBody>
      </p:sp>
      <p:sp>
        <p:nvSpPr>
          <p:cNvPr id="14" name="TextBox 14"/>
          <p:cNvSpPr txBox="1"/>
          <p:nvPr/>
        </p:nvSpPr>
        <p:spPr>
          <a:xfrm>
            <a:off x="1711930" y="1250617"/>
            <a:ext cx="14843634" cy="1885621"/>
          </a:xfrm>
          <a:prstGeom prst="rect">
            <a:avLst/>
          </a:prstGeom>
        </p:spPr>
        <p:txBody>
          <a:bodyPr lIns="0" tIns="0" rIns="0" bIns="0" rtlCol="0" anchor="t">
            <a:spAutoFit/>
          </a:bodyPr>
          <a:lstStyle/>
          <a:p>
            <a:pPr marL="0" lvl="0" indent="0" algn="ctr">
              <a:lnSpc>
                <a:spcPts val="7605"/>
              </a:lnSpc>
              <a:spcBef>
                <a:spcPct val="0"/>
              </a:spcBef>
            </a:pPr>
            <a:r>
              <a:rPr lang="en-US" sz="5432" b="1" spc="-108">
                <a:solidFill>
                  <a:srgbClr val="FFFFFF"/>
                </a:solidFill>
                <a:latin typeface="Open Sauce Bold"/>
                <a:ea typeface="Open Sauce Bold"/>
                <a:cs typeface="Open Sauce Bold"/>
                <a:sym typeface="Open Sauce Bold"/>
              </a:rPr>
              <a:t>What supports and services have made the biggest difference in my life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370315" y="4073999"/>
            <a:ext cx="15526864" cy="4610413"/>
          </a:xfrm>
          <a:prstGeom prst="rect">
            <a:avLst/>
          </a:prstGeom>
        </p:spPr>
        <p:txBody>
          <a:bodyPr lIns="0" tIns="0" rIns="0" bIns="0" rtlCol="0" anchor="t">
            <a:spAutoFit/>
          </a:bodyPr>
          <a:lstStyle/>
          <a:p>
            <a:pPr algn="ctr">
              <a:lnSpc>
                <a:spcPts val="6192"/>
              </a:lnSpc>
            </a:pPr>
            <a:r>
              <a:rPr lang="en-US" sz="3870">
                <a:solidFill>
                  <a:srgbClr val="191919"/>
                </a:solidFill>
                <a:latin typeface="Open Sauce"/>
                <a:ea typeface="Open Sauce"/>
                <a:cs typeface="Open Sauce"/>
                <a:sym typeface="Open Sauce"/>
              </a:rPr>
              <a:t> The state cuts have affected the services and supports I personally use. For example, I can’t go on overnights anymore and events like Community Summit are not in person this year. </a:t>
            </a:r>
          </a:p>
          <a:p>
            <a:pPr algn="ctr">
              <a:lnSpc>
                <a:spcPts val="6192"/>
              </a:lnSpc>
            </a:pPr>
            <a:endParaRPr lang="en-US" sz="3870">
              <a:solidFill>
                <a:srgbClr val="191919"/>
              </a:solidFill>
              <a:latin typeface="Open Sauce"/>
              <a:ea typeface="Open Sauce"/>
              <a:cs typeface="Open Sauce"/>
              <a:sym typeface="Open Sauce"/>
            </a:endParaRPr>
          </a:p>
          <a:p>
            <a:pPr algn="ctr">
              <a:lnSpc>
                <a:spcPts val="6192"/>
              </a:lnSpc>
            </a:pPr>
            <a:r>
              <a:rPr lang="en-US" sz="3870">
                <a:solidFill>
                  <a:srgbClr val="191919"/>
                </a:solidFill>
                <a:latin typeface="Open Sauce"/>
                <a:ea typeface="Open Sauce"/>
                <a:cs typeface="Open Sauce"/>
                <a:sym typeface="Open Sauce"/>
              </a:rPr>
              <a:t>When services and funding get cut, it effects people with I/DD and makes it harder for us to be included in the community. </a:t>
            </a:r>
          </a:p>
        </p:txBody>
      </p:sp>
      <p:sp>
        <p:nvSpPr>
          <p:cNvPr id="13" name="TextBox 13"/>
          <p:cNvSpPr txBox="1"/>
          <p:nvPr/>
        </p:nvSpPr>
        <p:spPr>
          <a:xfrm>
            <a:off x="1711930" y="1250617"/>
            <a:ext cx="14843634" cy="1885621"/>
          </a:xfrm>
          <a:prstGeom prst="rect">
            <a:avLst/>
          </a:prstGeom>
        </p:spPr>
        <p:txBody>
          <a:bodyPr lIns="0" tIns="0" rIns="0" bIns="0" rtlCol="0" anchor="t">
            <a:spAutoFit/>
          </a:bodyPr>
          <a:lstStyle/>
          <a:p>
            <a:pPr marL="0" lvl="0" indent="0" algn="ctr">
              <a:lnSpc>
                <a:spcPts val="7605"/>
              </a:lnSpc>
              <a:spcBef>
                <a:spcPct val="0"/>
              </a:spcBef>
            </a:pPr>
            <a:r>
              <a:rPr lang="en-US" sz="5432" b="1" spc="-108">
                <a:solidFill>
                  <a:srgbClr val="FFFFFF"/>
                </a:solidFill>
                <a:latin typeface="Open Sauce Bold"/>
                <a:ea typeface="Open Sauce Bold"/>
                <a:cs typeface="Open Sauce Bold"/>
                <a:sym typeface="Open Sauce Bold"/>
              </a:rPr>
              <a:t>How state cuts affect the services and supports I personally use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465460" y="3986385"/>
            <a:ext cx="15357079" cy="4757065"/>
          </a:xfrm>
          <a:prstGeom prst="rect">
            <a:avLst/>
          </a:prstGeom>
        </p:spPr>
        <p:txBody>
          <a:bodyPr lIns="0" tIns="0" rIns="0" bIns="0" rtlCol="0" anchor="t">
            <a:spAutoFit/>
          </a:bodyPr>
          <a:lstStyle/>
          <a:p>
            <a:pPr algn="ctr">
              <a:lnSpc>
                <a:spcPts val="7695"/>
              </a:lnSpc>
            </a:pPr>
            <a:r>
              <a:rPr lang="en-US" sz="4809">
                <a:solidFill>
                  <a:srgbClr val="191919"/>
                </a:solidFill>
                <a:latin typeface="Open Sauce"/>
                <a:ea typeface="Open Sauce"/>
                <a:cs typeface="Open Sauce"/>
                <a:sym typeface="Open Sauce"/>
              </a:rPr>
              <a:t>An example of a service I am missing in my community right now is having supports in the community that are trained to use my suction machine. Right now, my caregiver has to go out with me when I leave my home. </a:t>
            </a:r>
          </a:p>
        </p:txBody>
      </p:sp>
      <p:sp>
        <p:nvSpPr>
          <p:cNvPr id="13" name="TextBox 13"/>
          <p:cNvSpPr txBox="1"/>
          <p:nvPr/>
        </p:nvSpPr>
        <p:spPr>
          <a:xfrm>
            <a:off x="1565405" y="1460193"/>
            <a:ext cx="15136684" cy="1711247"/>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The services that myself and others need that are currently missing or hard to get in our community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575658" y="4127315"/>
            <a:ext cx="15136684" cy="4475204"/>
          </a:xfrm>
          <a:prstGeom prst="rect">
            <a:avLst/>
          </a:prstGeom>
        </p:spPr>
        <p:txBody>
          <a:bodyPr lIns="0" tIns="0" rIns="0" bIns="0" rtlCol="0" anchor="t">
            <a:spAutoFit/>
          </a:bodyPr>
          <a:lstStyle/>
          <a:p>
            <a:pPr algn="ctr">
              <a:lnSpc>
                <a:spcPts val="7222"/>
              </a:lnSpc>
            </a:pPr>
            <a:r>
              <a:rPr lang="en-US" sz="4514">
                <a:solidFill>
                  <a:srgbClr val="191919"/>
                </a:solidFill>
                <a:latin typeface="Open Sauce"/>
                <a:ea typeface="Open Sauce"/>
                <a:cs typeface="Open Sauce"/>
                <a:sym typeface="Open Sauce"/>
              </a:rPr>
              <a:t>Lawmakers and decision makers need to understand about cuts to services like Medicaid would affect individual's daily lives. For me, I would have to move from my home in my community into an institution. Here is my Medicaid Matters Story on the next slide. </a:t>
            </a:r>
          </a:p>
        </p:txBody>
      </p:sp>
      <p:sp>
        <p:nvSpPr>
          <p:cNvPr id="13" name="TextBox 13"/>
          <p:cNvSpPr txBox="1"/>
          <p:nvPr/>
        </p:nvSpPr>
        <p:spPr>
          <a:xfrm>
            <a:off x="1565405" y="1460193"/>
            <a:ext cx="15136684" cy="1711247"/>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 What lawmakers and decision makers need to understand about cuts to services like Medicaid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4">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2567994"/>
            <a:ext cx="16332123" cy="6673453"/>
            <a:chOff x="0" y="0"/>
            <a:chExt cx="4301465" cy="1757617"/>
          </a:xfrm>
        </p:grpSpPr>
        <p:sp>
          <p:nvSpPr>
            <p:cNvPr id="10" name="Freeform 10"/>
            <p:cNvSpPr/>
            <p:nvPr/>
          </p:nvSpPr>
          <p:spPr>
            <a:xfrm>
              <a:off x="0" y="0"/>
              <a:ext cx="4301465" cy="1757617"/>
            </a:xfrm>
            <a:custGeom>
              <a:avLst/>
              <a:gdLst/>
              <a:ahLst/>
              <a:cxnLst/>
              <a:rect l="l" t="t" r="r" b="b"/>
              <a:pathLst>
                <a:path w="4301465" h="1757617">
                  <a:moveTo>
                    <a:pt x="11851" y="0"/>
                  </a:moveTo>
                  <a:lnTo>
                    <a:pt x="4289614" y="0"/>
                  </a:lnTo>
                  <a:cubicBezTo>
                    <a:pt x="4292757" y="0"/>
                    <a:pt x="4295771" y="1249"/>
                    <a:pt x="4297993" y="3471"/>
                  </a:cubicBezTo>
                  <a:cubicBezTo>
                    <a:pt x="4300216" y="5693"/>
                    <a:pt x="4301465" y="8708"/>
                    <a:pt x="4301465" y="11851"/>
                  </a:cubicBezTo>
                  <a:lnTo>
                    <a:pt x="4301465" y="1745766"/>
                  </a:lnTo>
                  <a:cubicBezTo>
                    <a:pt x="4301465" y="1752311"/>
                    <a:pt x="4296159" y="1757617"/>
                    <a:pt x="4289614" y="1757617"/>
                  </a:cubicBezTo>
                  <a:lnTo>
                    <a:pt x="11851" y="1757617"/>
                  </a:lnTo>
                  <a:cubicBezTo>
                    <a:pt x="5306" y="1757617"/>
                    <a:pt x="0" y="1752311"/>
                    <a:pt x="0" y="1745766"/>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776667"/>
            </a:xfrm>
            <a:prstGeom prst="rect">
              <a:avLst/>
            </a:prstGeom>
          </p:spPr>
          <p:txBody>
            <a:bodyPr lIns="50800" tIns="50800" rIns="50800" bIns="50800" rtlCol="0" anchor="ctr"/>
            <a:lstStyle/>
            <a:p>
              <a:pPr marL="0" lvl="0" indent="0" algn="ctr">
                <a:lnSpc>
                  <a:spcPts val="2859"/>
                </a:lnSpc>
                <a:spcBef>
                  <a:spcPct val="0"/>
                </a:spcBef>
              </a:pPr>
              <a:endParaRPr/>
            </a:p>
          </p:txBody>
        </p:sp>
      </p:grpSp>
      <p:pic>
        <p:nvPicPr>
          <p:cNvPr id="12" name="Picture 12">
            <a:hlinkClick r:id="" action="ppaction://media"/>
          </p:cNvPr>
          <p:cNvPicPr>
            <a:picLocks noChangeAspect="1"/>
          </p:cNvPicPr>
          <p:nvPr>
            <a:videoFile r:link="rId1"/>
            <p:extLst>
              <p:ext uri="{DAA4B4D4-6D71-4841-9C94-3DE7FCFB9230}">
                <p14:media xmlns:p14="http://schemas.microsoft.com/office/powerpoint/2010/main" r:embed="rId2">
                  <p14:trim st="7640" end="2901.333"/>
                </p14:media>
              </p:ext>
            </p:extLst>
          </p:nvPr>
        </p:nvPicPr>
        <p:blipFill>
          <a:blip r:embed="rId5"/>
          <a:srcRect/>
          <a:stretch>
            <a:fillRect/>
          </a:stretch>
        </p:blipFill>
        <p:spPr>
          <a:xfrm>
            <a:off x="4000202" y="2865608"/>
            <a:ext cx="10267087" cy="5775237"/>
          </a:xfrm>
          <a:prstGeom prst="rect">
            <a:avLst/>
          </a:prstGeom>
        </p:spPr>
      </p:pic>
      <p:sp>
        <p:nvSpPr>
          <p:cNvPr id="13" name="TextBox 13"/>
          <p:cNvSpPr txBox="1"/>
          <p:nvPr/>
        </p:nvSpPr>
        <p:spPr>
          <a:xfrm>
            <a:off x="1565405" y="1460193"/>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My Medicaid Matters Story: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565405" y="1988346"/>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Barriers faced when trying to access services</a:t>
            </a:r>
          </a:p>
        </p:txBody>
      </p:sp>
      <p:sp>
        <p:nvSpPr>
          <p:cNvPr id="13" name="TextBox 13"/>
          <p:cNvSpPr txBox="1"/>
          <p:nvPr/>
        </p:nvSpPr>
        <p:spPr>
          <a:xfrm>
            <a:off x="1753491" y="4283931"/>
            <a:ext cx="14760512" cy="4257224"/>
          </a:xfrm>
          <a:prstGeom prst="rect">
            <a:avLst/>
          </a:prstGeom>
        </p:spPr>
        <p:txBody>
          <a:bodyPr lIns="0" tIns="0" rIns="0" bIns="0" rtlCol="0" anchor="t">
            <a:spAutoFit/>
          </a:bodyPr>
          <a:lstStyle/>
          <a:p>
            <a:pPr algn="ctr">
              <a:lnSpc>
                <a:spcPts val="5625"/>
              </a:lnSpc>
            </a:pPr>
            <a:r>
              <a:rPr lang="en-US" sz="4017">
                <a:solidFill>
                  <a:srgbClr val="000000"/>
                </a:solidFill>
                <a:latin typeface="Open Sauce"/>
                <a:ea typeface="Open Sauce"/>
                <a:cs typeface="Open Sauce"/>
                <a:sym typeface="Open Sauce"/>
              </a:rPr>
              <a:t>A barrier for me is I need a service provider who is trained to work my suction machine so that I can access my community. It is important we have trained service providers that meet the specific needs of individuals. This increases individuals getting out in the community and utilizing services.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790501" y="9258300"/>
            <a:ext cx="16706999" cy="1184047"/>
          </a:xfrm>
          <a:custGeom>
            <a:avLst/>
            <a:gdLst/>
            <a:ahLst/>
            <a:cxnLst/>
            <a:rect l="l" t="t" r="r" b="b"/>
            <a:pathLst>
              <a:path w="16706999" h="1184047">
                <a:moveTo>
                  <a:pt x="0" y="0"/>
                </a:moveTo>
                <a:lnTo>
                  <a:pt x="16706998" y="0"/>
                </a:lnTo>
                <a:lnTo>
                  <a:pt x="16706998" y="1184047"/>
                </a:lnTo>
                <a:lnTo>
                  <a:pt x="0" y="1184047"/>
                </a:lnTo>
                <a:lnTo>
                  <a:pt x="0" y="0"/>
                </a:lnTo>
                <a:close/>
              </a:path>
            </a:pathLst>
          </a:custGeom>
          <a:blipFill>
            <a:blip r:embed="rId2">
              <a:alphaModFix amt="72000"/>
            </a:blip>
            <a:stretch>
              <a:fillRect t="-15719" b="-289945"/>
            </a:stretch>
          </a:blipFill>
        </p:spPr>
        <p:txBody>
          <a:bodyPr/>
          <a:lstStyle/>
          <a:p>
            <a:endParaRPr lang="en-US"/>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gradFill rotWithShape="1">
              <a:gsLst>
                <a:gs pos="0">
                  <a:srgbClr val="64457E">
                    <a:alpha val="100000"/>
                  </a:srgbClr>
                </a:gs>
                <a:gs pos="100000">
                  <a:srgbClr val="FFFFFF">
                    <a:alpha val="100000"/>
                  </a:srgbClr>
                </a:gs>
              </a:gsLst>
              <a:lin ang="0"/>
            </a:gradFill>
            <a:ln cap="sq">
              <a:noFill/>
              <a:prstDash val="solid"/>
              <a:miter/>
            </a:ln>
          </p:spPr>
          <p:txBody>
            <a:bodyPr/>
            <a:lstStyle/>
            <a:p>
              <a:endParaRPr lang="en-US"/>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780247" y="895418"/>
            <a:ext cx="16706999" cy="8496164"/>
            <a:chOff x="0" y="0"/>
            <a:chExt cx="4400197" cy="2237673"/>
          </a:xfrm>
        </p:grpSpPr>
        <p:sp>
          <p:nvSpPr>
            <p:cNvPr id="7" name="Freeform 7"/>
            <p:cNvSpPr/>
            <p:nvPr/>
          </p:nvSpPr>
          <p:spPr>
            <a:xfrm>
              <a:off x="0" y="0"/>
              <a:ext cx="4400197" cy="2237673"/>
            </a:xfrm>
            <a:custGeom>
              <a:avLst/>
              <a:gdLst/>
              <a:ahLst/>
              <a:cxnLst/>
              <a:rect l="l" t="t" r="r" b="b"/>
              <a:pathLst>
                <a:path w="4400197" h="2237673">
                  <a:moveTo>
                    <a:pt x="11585" y="0"/>
                  </a:moveTo>
                  <a:lnTo>
                    <a:pt x="4388612" y="0"/>
                  </a:lnTo>
                  <a:cubicBezTo>
                    <a:pt x="4395010" y="0"/>
                    <a:pt x="4400197" y="5187"/>
                    <a:pt x="4400197" y="11585"/>
                  </a:cubicBezTo>
                  <a:lnTo>
                    <a:pt x="4400197" y="2226088"/>
                  </a:lnTo>
                  <a:cubicBezTo>
                    <a:pt x="4400197" y="2229161"/>
                    <a:pt x="4398977" y="2232107"/>
                    <a:pt x="4396804" y="2234280"/>
                  </a:cubicBezTo>
                  <a:cubicBezTo>
                    <a:pt x="4394632" y="2236452"/>
                    <a:pt x="4391685" y="2237673"/>
                    <a:pt x="4388612" y="2237673"/>
                  </a:cubicBezTo>
                  <a:lnTo>
                    <a:pt x="11585" y="2237673"/>
                  </a:lnTo>
                  <a:cubicBezTo>
                    <a:pt x="5187" y="2237673"/>
                    <a:pt x="0" y="2232486"/>
                    <a:pt x="0" y="2226088"/>
                  </a:cubicBezTo>
                  <a:lnTo>
                    <a:pt x="0" y="11585"/>
                  </a:lnTo>
                  <a:cubicBezTo>
                    <a:pt x="0" y="8512"/>
                    <a:pt x="1221" y="5566"/>
                    <a:pt x="3393" y="3393"/>
                  </a:cubicBezTo>
                  <a:cubicBezTo>
                    <a:pt x="5566" y="1221"/>
                    <a:pt x="8512" y="0"/>
                    <a:pt x="11585" y="0"/>
                  </a:cubicBezTo>
                  <a:close/>
                </a:path>
              </a:pathLst>
            </a:custGeom>
            <a:solidFill>
              <a:srgbClr val="64457E"/>
            </a:solidFill>
            <a:ln cap="rnd">
              <a:noFill/>
              <a:prstDash val="solid"/>
              <a:round/>
            </a:ln>
          </p:spPr>
          <p:txBody>
            <a:bodyPr/>
            <a:lstStyle/>
            <a:p>
              <a:endParaRPr lang="en-US"/>
            </a:p>
          </p:txBody>
        </p:sp>
        <p:sp>
          <p:nvSpPr>
            <p:cNvPr id="8" name="TextBox 8"/>
            <p:cNvSpPr txBox="1"/>
            <p:nvPr/>
          </p:nvSpPr>
          <p:spPr>
            <a:xfrm>
              <a:off x="0" y="-19050"/>
              <a:ext cx="4400197" cy="225672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967685" y="3659839"/>
            <a:ext cx="16332123" cy="5581607"/>
            <a:chOff x="0" y="0"/>
            <a:chExt cx="4301465" cy="1470053"/>
          </a:xfrm>
        </p:grpSpPr>
        <p:sp>
          <p:nvSpPr>
            <p:cNvPr id="10" name="Freeform 10"/>
            <p:cNvSpPr/>
            <p:nvPr/>
          </p:nvSpPr>
          <p:spPr>
            <a:xfrm>
              <a:off x="0" y="0"/>
              <a:ext cx="4301465" cy="1470053"/>
            </a:xfrm>
            <a:custGeom>
              <a:avLst/>
              <a:gdLst/>
              <a:ahLst/>
              <a:cxnLst/>
              <a:rect l="l" t="t" r="r" b="b"/>
              <a:pathLst>
                <a:path w="4301465" h="1470053">
                  <a:moveTo>
                    <a:pt x="11851" y="0"/>
                  </a:moveTo>
                  <a:lnTo>
                    <a:pt x="4289614" y="0"/>
                  </a:lnTo>
                  <a:cubicBezTo>
                    <a:pt x="4292757" y="0"/>
                    <a:pt x="4295771" y="1249"/>
                    <a:pt x="4297993" y="3471"/>
                  </a:cubicBezTo>
                  <a:cubicBezTo>
                    <a:pt x="4300216" y="5693"/>
                    <a:pt x="4301465" y="8708"/>
                    <a:pt x="4301465" y="11851"/>
                  </a:cubicBezTo>
                  <a:lnTo>
                    <a:pt x="4301465" y="1458202"/>
                  </a:lnTo>
                  <a:cubicBezTo>
                    <a:pt x="4301465" y="1461345"/>
                    <a:pt x="4300216" y="1464359"/>
                    <a:pt x="4297993" y="1466582"/>
                  </a:cubicBezTo>
                  <a:cubicBezTo>
                    <a:pt x="4295771" y="1468804"/>
                    <a:pt x="4292757" y="1470053"/>
                    <a:pt x="4289614" y="1470053"/>
                  </a:cubicBezTo>
                  <a:lnTo>
                    <a:pt x="11851" y="1470053"/>
                  </a:lnTo>
                  <a:cubicBezTo>
                    <a:pt x="5306" y="1470053"/>
                    <a:pt x="0" y="1464747"/>
                    <a:pt x="0" y="1458202"/>
                  </a:cubicBezTo>
                  <a:lnTo>
                    <a:pt x="0" y="11851"/>
                  </a:lnTo>
                  <a:cubicBezTo>
                    <a:pt x="0" y="5306"/>
                    <a:pt x="5306" y="0"/>
                    <a:pt x="11851" y="0"/>
                  </a:cubicBezTo>
                  <a:close/>
                </a:path>
              </a:pathLst>
            </a:custGeom>
            <a:solidFill>
              <a:srgbClr val="FDFBFB"/>
            </a:solidFill>
            <a:ln cap="rnd">
              <a:noFill/>
              <a:prstDash val="solid"/>
              <a:round/>
            </a:ln>
          </p:spPr>
          <p:txBody>
            <a:bodyPr/>
            <a:lstStyle/>
            <a:p>
              <a:endParaRPr lang="en-US"/>
            </a:p>
          </p:txBody>
        </p:sp>
        <p:sp>
          <p:nvSpPr>
            <p:cNvPr id="11" name="TextBox 11"/>
            <p:cNvSpPr txBox="1"/>
            <p:nvPr/>
          </p:nvSpPr>
          <p:spPr>
            <a:xfrm>
              <a:off x="0" y="-19050"/>
              <a:ext cx="4301465" cy="148910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565405" y="1777869"/>
            <a:ext cx="15136684" cy="840640"/>
          </a:xfrm>
          <a:prstGeom prst="rect">
            <a:avLst/>
          </a:prstGeom>
        </p:spPr>
        <p:txBody>
          <a:bodyPr lIns="0" tIns="0" rIns="0" bIns="0" rtlCol="0" anchor="t">
            <a:spAutoFit/>
          </a:bodyPr>
          <a:lstStyle/>
          <a:p>
            <a:pPr marL="0" lvl="0" indent="0" algn="ctr">
              <a:lnSpc>
                <a:spcPts val="6901"/>
              </a:lnSpc>
              <a:spcBef>
                <a:spcPct val="0"/>
              </a:spcBef>
            </a:pPr>
            <a:r>
              <a:rPr lang="en-US" sz="4929" b="1" spc="-98">
                <a:solidFill>
                  <a:srgbClr val="FFFFFF"/>
                </a:solidFill>
                <a:latin typeface="Open Sauce Bold"/>
                <a:ea typeface="Open Sauce Bold"/>
                <a:cs typeface="Open Sauce Bold"/>
                <a:sym typeface="Open Sauce Bold"/>
              </a:rPr>
              <a:t>The gaps we currently have in services </a:t>
            </a:r>
          </a:p>
        </p:txBody>
      </p:sp>
      <p:sp>
        <p:nvSpPr>
          <p:cNvPr id="13" name="TextBox 13"/>
          <p:cNvSpPr txBox="1"/>
          <p:nvPr/>
        </p:nvSpPr>
        <p:spPr>
          <a:xfrm>
            <a:off x="2773220" y="4405904"/>
            <a:ext cx="12721054" cy="3264808"/>
          </a:xfrm>
          <a:prstGeom prst="rect">
            <a:avLst/>
          </a:prstGeom>
        </p:spPr>
        <p:txBody>
          <a:bodyPr lIns="0" tIns="0" rIns="0" bIns="0" rtlCol="0" anchor="t">
            <a:spAutoFit/>
          </a:bodyPr>
          <a:lstStyle/>
          <a:p>
            <a:pPr algn="ctr">
              <a:lnSpc>
                <a:spcPts val="6494"/>
              </a:lnSpc>
            </a:pPr>
            <a:r>
              <a:rPr lang="en-US" sz="4639">
                <a:solidFill>
                  <a:srgbClr val="000000"/>
                </a:solidFill>
                <a:latin typeface="Open Sauce"/>
                <a:ea typeface="Open Sauce"/>
                <a:cs typeface="Open Sauce"/>
                <a:sym typeface="Open Sauce"/>
              </a:rPr>
              <a:t>The gaps we are facing is low amount of caseworkers available and services providers. We need to work with elected officials to improve this.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587</Words>
  <Application>Microsoft Macintosh PowerPoint</Application>
  <PresentationFormat>Custom</PresentationFormat>
  <Paragraphs>34</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Playpen Sans Bold</vt:lpstr>
      <vt:lpstr>Open Sauce Heavy</vt:lpstr>
      <vt:lpstr>Calibri</vt:lpstr>
      <vt:lpstr>Open Sauce Bold</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CommunitySummit</dc:title>
  <cp:lastModifiedBy>Sarah Forster</cp:lastModifiedBy>
  <cp:revision>2</cp:revision>
  <dcterms:created xsi:type="dcterms:W3CDTF">2006-08-16T00:00:00Z</dcterms:created>
  <dcterms:modified xsi:type="dcterms:W3CDTF">2025-06-04T06:28:40Z</dcterms:modified>
  <dc:identifier>DAGnXmkqWB0</dc:identifier>
</cp:coreProperties>
</file>